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Advent Pro SemiBold"/>
      <p:regular r:id="rId15"/>
      <p:bold r:id="rId16"/>
    </p:embeddedFont>
    <p:embeddedFont>
      <p:font typeface="Playfair Display"/>
      <p:regular r:id="rId17"/>
      <p:bold r:id="rId18"/>
      <p:italic r:id="rId19"/>
      <p:boldItalic r:id="rId20"/>
    </p:embeddedFont>
    <p:embeddedFont>
      <p:font typeface="Fira Sans Extra Condensed Medium"/>
      <p:regular r:id="rId21"/>
      <p:bold r:id="rId22"/>
      <p:italic r:id="rId23"/>
      <p:boldItalic r:id="rId24"/>
    </p:embeddedFont>
    <p:embeddedFont>
      <p:font typeface="Fira Sans Condensed Medium"/>
      <p:regular r:id="rId25"/>
      <p:bold r:id="rId26"/>
      <p:italic r:id="rId27"/>
      <p:boldItalic r:id="rId28"/>
    </p:embeddedFont>
    <p:embeddedFont>
      <p:font typeface="Maven Pro"/>
      <p:regular r:id="rId29"/>
      <p:bold r:id="rId30"/>
    </p:embeddedFont>
    <p:embeddedFont>
      <p:font typeface="Share Tech"/>
      <p:regular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boldItalic.fntdata"/><Relationship Id="rId22" Type="http://schemas.openxmlformats.org/officeDocument/2006/relationships/font" Target="fonts/FiraSansExtraCondensedMedium-bold.fntdata"/><Relationship Id="rId21" Type="http://schemas.openxmlformats.org/officeDocument/2006/relationships/font" Target="fonts/FiraSansExtraCondensedMedium-regular.fntdata"/><Relationship Id="rId24" Type="http://schemas.openxmlformats.org/officeDocument/2006/relationships/font" Target="fonts/FiraSansExtraCondensedMedium-boldItalic.fntdata"/><Relationship Id="rId23" Type="http://schemas.openxmlformats.org/officeDocument/2006/relationships/font" Target="fonts/FiraSansExtraCondensedMedium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FiraSansCondensedMedium-bold.fntdata"/><Relationship Id="rId25" Type="http://schemas.openxmlformats.org/officeDocument/2006/relationships/font" Target="fonts/FiraSansCondensedMedium-regular.fntdata"/><Relationship Id="rId28" Type="http://schemas.openxmlformats.org/officeDocument/2006/relationships/font" Target="fonts/FiraSansCondensedMedium-boldItalic.fntdata"/><Relationship Id="rId27" Type="http://schemas.openxmlformats.org/officeDocument/2006/relationships/font" Target="fonts/FiraSansCondensedMedium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avenPr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ShareTech-regular.fntdata"/><Relationship Id="rId30" Type="http://schemas.openxmlformats.org/officeDocument/2006/relationships/font" Target="fonts/MavenPro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AdventProSemiBold-regular.fntdata"/><Relationship Id="rId14" Type="http://schemas.openxmlformats.org/officeDocument/2006/relationships/slide" Target="slides/slide10.xml"/><Relationship Id="rId17" Type="http://schemas.openxmlformats.org/officeDocument/2006/relationships/font" Target="fonts/PlayfairDisplay-regular.fntdata"/><Relationship Id="rId16" Type="http://schemas.openxmlformats.org/officeDocument/2006/relationships/font" Target="fonts/AdventProSemiBold-bold.fntdata"/><Relationship Id="rId19" Type="http://schemas.openxmlformats.org/officeDocument/2006/relationships/font" Target="fonts/PlayfairDisplay-italic.fntdata"/><Relationship Id="rId18" Type="http://schemas.openxmlformats.org/officeDocument/2006/relationships/font" Target="fonts/PlayfairDisplay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f8ea3dc300_5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f8ea3dc300_5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6c4305b0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6c4305b0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8ea3dc30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8ea3dc30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f8ea3dc300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f8ea3dc300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f8ea3dc300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f8ea3dc300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f8ea3dc300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f8ea3dc300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f8ea3dc30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f8ea3dc30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f8ea3dc30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f8ea3dc30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f9bc0f3f2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f9bc0f3f2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7" name="Google Shape;177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69" name="Google Shape;269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2" name="Google Shape;272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0" name="Google Shape;280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4" name="Google Shape;304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2" name="Google Shape;312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5" name="Google Shape;335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5" name="Google Shape;355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5" name="Google Shape;375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1" name="Google Shape;411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2" name="Google Shape;412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15.jp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6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0NvI3TJjuuCU-k6Fg2bRqAgaQGlqJJ1N/view" TargetMode="External"/><Relationship Id="rId4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6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3"/>
          <p:cNvSpPr txBox="1"/>
          <p:nvPr>
            <p:ph idx="1" type="subTitle"/>
          </p:nvPr>
        </p:nvSpPr>
        <p:spPr>
          <a:xfrm>
            <a:off x="2103726" y="2759600"/>
            <a:ext cx="5202600" cy="10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Sebastian Rivera León - 2180033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Juan Sebastian Estupiñan Cobos - 2180056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Juan Sebastian Trujillo Tierradentro - 2160602 </a:t>
            </a:r>
            <a:endParaRPr/>
          </a:p>
        </p:txBody>
      </p:sp>
      <p:sp>
        <p:nvSpPr>
          <p:cNvPr id="431" name="Google Shape;431;p23"/>
          <p:cNvSpPr txBox="1"/>
          <p:nvPr>
            <p:ph type="ctrTitle"/>
          </p:nvPr>
        </p:nvSpPr>
        <p:spPr>
          <a:xfrm>
            <a:off x="1561650" y="7784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CLASIFICACIÓN DEL COMPORTAMIENTO DE CONDUCTORES</a:t>
            </a:r>
            <a:endParaRPr sz="4200"/>
          </a:p>
        </p:txBody>
      </p:sp>
      <p:sp>
        <p:nvSpPr>
          <p:cNvPr id="432" name="Google Shape;432;p23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23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23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23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23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3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8" name="Google Shape;438;p23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39" name="Google Shape;439;p23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" name="Google Shape;441;p23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2" name="Google Shape;442;p2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" name="Google Shape;444;p23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5" name="Google Shape;445;p23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8" name="Google Shape;448;p23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23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0" name="Google Shape;450;p2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1" name="Google Shape;451;p2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" name="Google Shape;453;p23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4" name="Google Shape;454;p23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32"/>
          <p:cNvSpPr txBox="1"/>
          <p:nvPr/>
        </p:nvSpPr>
        <p:spPr>
          <a:xfrm>
            <a:off x="2554650" y="859150"/>
            <a:ext cx="40347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¡GRACIAS!</a:t>
            </a:r>
            <a:endParaRPr b="1" sz="11600">
              <a:solidFill>
                <a:srgbClr val="AF7B5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545" name="Google Shape;54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8350" y="2448475"/>
            <a:ext cx="2997825" cy="145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32"/>
          <p:cNvPicPr preferRelativeResize="0"/>
          <p:nvPr/>
        </p:nvPicPr>
        <p:blipFill rotWithShape="1">
          <a:blip r:embed="rId4">
            <a:alphaModFix/>
          </a:blip>
          <a:srcRect b="28331" l="0" r="0" t="23188"/>
          <a:stretch/>
        </p:blipFill>
        <p:spPr>
          <a:xfrm>
            <a:off x="4823752" y="2448486"/>
            <a:ext cx="3004024" cy="145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4"/>
          <p:cNvSpPr txBox="1"/>
          <p:nvPr>
            <p:ph type="ctrTitle"/>
          </p:nvPr>
        </p:nvSpPr>
        <p:spPr>
          <a:xfrm>
            <a:off x="315950" y="188950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Introducción</a:t>
            </a:r>
            <a:endParaRPr/>
          </a:p>
        </p:txBody>
      </p:sp>
      <p:grpSp>
        <p:nvGrpSpPr>
          <p:cNvPr id="462" name="Google Shape;462;p24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463" name="Google Shape;463;p24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4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68" name="Google Shape;46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2275" y="2624825"/>
            <a:ext cx="3534300" cy="2356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9" name="Google Shape;46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2275" y="268633"/>
            <a:ext cx="3534300" cy="2356193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24"/>
          <p:cNvSpPr txBox="1"/>
          <p:nvPr/>
        </p:nvSpPr>
        <p:spPr>
          <a:xfrm>
            <a:off x="1050625" y="1208225"/>
            <a:ext cx="2437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Conducción segura</a:t>
            </a:r>
            <a:endParaRPr sz="19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71" name="Google Shape;471;p24"/>
          <p:cNvSpPr txBox="1"/>
          <p:nvPr/>
        </p:nvSpPr>
        <p:spPr>
          <a:xfrm>
            <a:off x="1835925" y="3461725"/>
            <a:ext cx="1446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Distracción</a:t>
            </a:r>
            <a:endParaRPr sz="19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72" name="Google Shape;472;p24"/>
          <p:cNvSpPr/>
          <p:nvPr/>
        </p:nvSpPr>
        <p:spPr>
          <a:xfrm>
            <a:off x="3381825" y="1312325"/>
            <a:ext cx="898500" cy="268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473" name="Google Shape;473;p24"/>
          <p:cNvSpPr/>
          <p:nvPr/>
        </p:nvSpPr>
        <p:spPr>
          <a:xfrm>
            <a:off x="3403300" y="3565825"/>
            <a:ext cx="898500" cy="268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4" name="Google Shape;47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58374" y="1631450"/>
            <a:ext cx="1958975" cy="188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5"/>
          <p:cNvSpPr txBox="1"/>
          <p:nvPr>
            <p:ph idx="1" type="body"/>
          </p:nvPr>
        </p:nvSpPr>
        <p:spPr>
          <a:xfrm>
            <a:off x="618825" y="788775"/>
            <a:ext cx="78762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State Farm Distracted Driver Detection</a:t>
            </a:r>
            <a:endParaRPr b="1"/>
          </a:p>
        </p:txBody>
      </p:sp>
      <p:sp>
        <p:nvSpPr>
          <p:cNvPr id="480" name="Google Shape;480;p25"/>
          <p:cNvSpPr txBox="1"/>
          <p:nvPr>
            <p:ph type="ctrTitle"/>
          </p:nvPr>
        </p:nvSpPr>
        <p:spPr>
          <a:xfrm>
            <a:off x="618825" y="137375"/>
            <a:ext cx="78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pic>
        <p:nvPicPr>
          <p:cNvPr id="481" name="Google Shape;48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3625" y="2048250"/>
            <a:ext cx="2224799" cy="2224799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p25"/>
          <p:cNvSpPr txBox="1"/>
          <p:nvPr>
            <p:ph idx="1" type="body"/>
          </p:nvPr>
        </p:nvSpPr>
        <p:spPr>
          <a:xfrm>
            <a:off x="452863" y="1267575"/>
            <a:ext cx="54900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¿Puede la visión por computadora detectar a los conductores </a:t>
            </a:r>
            <a:r>
              <a:rPr lang="en"/>
              <a:t>distraídos</a:t>
            </a:r>
            <a:r>
              <a:rPr lang="en"/>
              <a:t>?</a:t>
            </a:r>
            <a:endParaRPr/>
          </a:p>
        </p:txBody>
      </p:sp>
      <p:pic>
        <p:nvPicPr>
          <p:cNvPr id="483" name="Google Shape;48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2312" y="1948975"/>
            <a:ext cx="3231125" cy="242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26"/>
          <p:cNvSpPr txBox="1"/>
          <p:nvPr>
            <p:ph type="ctrTitle"/>
          </p:nvPr>
        </p:nvSpPr>
        <p:spPr>
          <a:xfrm>
            <a:off x="618825" y="213575"/>
            <a:ext cx="78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pic>
        <p:nvPicPr>
          <p:cNvPr id="489" name="Google Shape;489;p26"/>
          <p:cNvPicPr preferRelativeResize="0"/>
          <p:nvPr/>
        </p:nvPicPr>
        <p:blipFill rotWithShape="1">
          <a:blip r:embed="rId3">
            <a:alphaModFix/>
          </a:blip>
          <a:srcRect b="0" l="0" r="0" t="7158"/>
          <a:stretch/>
        </p:blipFill>
        <p:spPr>
          <a:xfrm>
            <a:off x="152400" y="1004650"/>
            <a:ext cx="8839199" cy="276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27"/>
          <p:cNvSpPr txBox="1"/>
          <p:nvPr>
            <p:ph type="ctrTitle"/>
          </p:nvPr>
        </p:nvSpPr>
        <p:spPr>
          <a:xfrm>
            <a:off x="618825" y="411675"/>
            <a:ext cx="78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pic>
        <p:nvPicPr>
          <p:cNvPr id="495" name="Google Shape;49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338" y="1454850"/>
            <a:ext cx="8033325" cy="2233800"/>
          </a:xfrm>
          <a:prstGeom prst="rect">
            <a:avLst/>
          </a:prstGeom>
          <a:noFill/>
          <a:ln>
            <a:noFill/>
          </a:ln>
        </p:spPr>
      </p:pic>
      <p:sp>
        <p:nvSpPr>
          <p:cNvPr id="496" name="Google Shape;496;p27"/>
          <p:cNvSpPr/>
          <p:nvPr/>
        </p:nvSpPr>
        <p:spPr>
          <a:xfrm>
            <a:off x="573123" y="1061250"/>
            <a:ext cx="8015700" cy="7713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27"/>
          <p:cNvSpPr txBox="1"/>
          <p:nvPr>
            <p:ph type="ctrTitle"/>
          </p:nvPr>
        </p:nvSpPr>
        <p:spPr>
          <a:xfrm>
            <a:off x="555350" y="1061250"/>
            <a:ext cx="8015700" cy="77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22.424 imágenes</a:t>
            </a:r>
            <a:endParaRPr/>
          </a:p>
        </p:txBody>
      </p:sp>
      <p:sp>
        <p:nvSpPr>
          <p:cNvPr id="498" name="Google Shape;498;p27"/>
          <p:cNvSpPr/>
          <p:nvPr/>
        </p:nvSpPr>
        <p:spPr>
          <a:xfrm>
            <a:off x="565779" y="2575225"/>
            <a:ext cx="4703400" cy="7713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27"/>
          <p:cNvSpPr txBox="1"/>
          <p:nvPr>
            <p:ph type="ctrTitle"/>
          </p:nvPr>
        </p:nvSpPr>
        <p:spPr>
          <a:xfrm>
            <a:off x="555350" y="2575225"/>
            <a:ext cx="4703400" cy="77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17.934</a:t>
            </a:r>
            <a:endParaRPr/>
          </a:p>
        </p:txBody>
      </p:sp>
      <p:sp>
        <p:nvSpPr>
          <p:cNvPr id="500" name="Google Shape;500;p27"/>
          <p:cNvSpPr/>
          <p:nvPr/>
        </p:nvSpPr>
        <p:spPr>
          <a:xfrm>
            <a:off x="5317087" y="2575225"/>
            <a:ext cx="1595100" cy="7713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27"/>
          <p:cNvSpPr txBox="1"/>
          <p:nvPr>
            <p:ph type="ctrTitle"/>
          </p:nvPr>
        </p:nvSpPr>
        <p:spPr>
          <a:xfrm>
            <a:off x="5313550" y="2575225"/>
            <a:ext cx="1595100" cy="77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2.237</a:t>
            </a:r>
            <a:endParaRPr/>
          </a:p>
        </p:txBody>
      </p:sp>
      <p:sp>
        <p:nvSpPr>
          <p:cNvPr id="502" name="Google Shape;502;p27"/>
          <p:cNvSpPr/>
          <p:nvPr/>
        </p:nvSpPr>
        <p:spPr>
          <a:xfrm>
            <a:off x="6963612" y="2575225"/>
            <a:ext cx="1595100" cy="7713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27"/>
          <p:cNvSpPr txBox="1"/>
          <p:nvPr>
            <p:ph type="ctrTitle"/>
          </p:nvPr>
        </p:nvSpPr>
        <p:spPr>
          <a:xfrm>
            <a:off x="6960075" y="2575225"/>
            <a:ext cx="1595100" cy="77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2.253</a:t>
            </a:r>
            <a:endParaRPr/>
          </a:p>
        </p:txBody>
      </p:sp>
      <p:sp>
        <p:nvSpPr>
          <p:cNvPr id="504" name="Google Shape;504;p27"/>
          <p:cNvSpPr txBox="1"/>
          <p:nvPr>
            <p:ph type="ctrTitle"/>
          </p:nvPr>
        </p:nvSpPr>
        <p:spPr>
          <a:xfrm>
            <a:off x="555350" y="3346525"/>
            <a:ext cx="4703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Entrenamiento</a:t>
            </a:r>
            <a:endParaRPr sz="2800"/>
          </a:p>
        </p:txBody>
      </p:sp>
      <p:sp>
        <p:nvSpPr>
          <p:cNvPr id="505" name="Google Shape;505;p27"/>
          <p:cNvSpPr txBox="1"/>
          <p:nvPr>
            <p:ph type="ctrTitle"/>
          </p:nvPr>
        </p:nvSpPr>
        <p:spPr>
          <a:xfrm>
            <a:off x="5269175" y="3442325"/>
            <a:ext cx="1643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Validación</a:t>
            </a:r>
            <a:endParaRPr sz="2800"/>
          </a:p>
        </p:txBody>
      </p:sp>
      <p:sp>
        <p:nvSpPr>
          <p:cNvPr id="506" name="Google Shape;506;p27"/>
          <p:cNvSpPr txBox="1"/>
          <p:nvPr>
            <p:ph type="ctrTitle"/>
          </p:nvPr>
        </p:nvSpPr>
        <p:spPr>
          <a:xfrm>
            <a:off x="6963600" y="3442325"/>
            <a:ext cx="1643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Prueba</a:t>
            </a:r>
            <a:endParaRPr sz="2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28"/>
          <p:cNvSpPr txBox="1"/>
          <p:nvPr>
            <p:ph type="ctrTitle"/>
          </p:nvPr>
        </p:nvSpPr>
        <p:spPr>
          <a:xfrm>
            <a:off x="633900" y="234800"/>
            <a:ext cx="78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utilizada</a:t>
            </a:r>
            <a:endParaRPr/>
          </a:p>
        </p:txBody>
      </p:sp>
      <p:pic>
        <p:nvPicPr>
          <p:cNvPr id="512" name="Google Shape;51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900" y="1469825"/>
            <a:ext cx="4528050" cy="2876650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28"/>
          <p:cNvSpPr txBox="1"/>
          <p:nvPr>
            <p:ph type="ctrTitle"/>
          </p:nvPr>
        </p:nvSpPr>
        <p:spPr>
          <a:xfrm>
            <a:off x="374825" y="892025"/>
            <a:ext cx="452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VGG 16</a:t>
            </a:r>
            <a:endParaRPr b="1"/>
          </a:p>
        </p:txBody>
      </p:sp>
      <p:sp>
        <p:nvSpPr>
          <p:cNvPr id="514" name="Google Shape;514;p28"/>
          <p:cNvSpPr txBox="1"/>
          <p:nvPr>
            <p:ph type="ctrTitle"/>
          </p:nvPr>
        </p:nvSpPr>
        <p:spPr>
          <a:xfrm>
            <a:off x="4903025" y="1016125"/>
            <a:ext cx="4240800" cy="363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" sz="2200"/>
              <a:t>2.3M parámetros reentrenados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" sz="2200"/>
              <a:t>Global Average Pooling.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" sz="2200"/>
              <a:t>Densa con 256 neuronas relu.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" sz="2200"/>
              <a:t>Densa con 128 neuronas relu.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" sz="2200"/>
              <a:t>Densa con 10 neuronas softmax.</a:t>
            </a:r>
            <a:endParaRPr sz="2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29"/>
          <p:cNvSpPr txBox="1"/>
          <p:nvPr>
            <p:ph type="ctrTitle"/>
          </p:nvPr>
        </p:nvSpPr>
        <p:spPr>
          <a:xfrm>
            <a:off x="618825" y="517575"/>
            <a:ext cx="2686500" cy="10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Parámetros</a:t>
            </a:r>
            <a:r>
              <a:rPr lang="en"/>
              <a:t> de </a:t>
            </a:r>
            <a:r>
              <a:rPr lang="en"/>
              <a:t>entrenamiento</a:t>
            </a:r>
            <a:endParaRPr/>
          </a:p>
        </p:txBody>
      </p:sp>
      <p:sp>
        <p:nvSpPr>
          <p:cNvPr id="520" name="Google Shape;520;p29"/>
          <p:cNvSpPr txBox="1"/>
          <p:nvPr>
            <p:ph idx="1" type="body"/>
          </p:nvPr>
        </p:nvSpPr>
        <p:spPr>
          <a:xfrm>
            <a:off x="522325" y="1567575"/>
            <a:ext cx="4028700" cy="23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Épocas de entrenamiento = 25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Tasa de aprendizaje = 0.001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Optimizador =  Adam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Función de </a:t>
            </a:r>
            <a:r>
              <a:rPr b="1" lang="en"/>
              <a:t>pérdida</a:t>
            </a:r>
            <a:r>
              <a:rPr b="1" lang="en"/>
              <a:t> = </a:t>
            </a:r>
            <a:r>
              <a:rPr b="1" lang="en"/>
              <a:t>0</a:t>
            </a:r>
            <a:r>
              <a:rPr b="1" lang="en"/>
              <a:t>.0701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Precisión: 98.53%</a:t>
            </a:r>
            <a:endParaRPr b="1"/>
          </a:p>
        </p:txBody>
      </p:sp>
      <p:sp>
        <p:nvSpPr>
          <p:cNvPr id="521" name="Google Shape;521;p29"/>
          <p:cNvSpPr txBox="1"/>
          <p:nvPr>
            <p:ph type="ctrTitle"/>
          </p:nvPr>
        </p:nvSpPr>
        <p:spPr>
          <a:xfrm>
            <a:off x="618825" y="2639900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Resultados</a:t>
            </a:r>
            <a:endParaRPr/>
          </a:p>
        </p:txBody>
      </p:sp>
      <p:pic>
        <p:nvPicPr>
          <p:cNvPr id="522" name="Google Shape;52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9075" y="1285213"/>
            <a:ext cx="3801950" cy="2673075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29"/>
          <p:cNvSpPr txBox="1"/>
          <p:nvPr>
            <p:ph type="ctrTitle"/>
          </p:nvPr>
        </p:nvSpPr>
        <p:spPr>
          <a:xfrm>
            <a:off x="4540900" y="565825"/>
            <a:ext cx="3378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Matriz de confusión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30"/>
          <p:cNvSpPr txBox="1"/>
          <p:nvPr>
            <p:ph type="ctrTitle"/>
          </p:nvPr>
        </p:nvSpPr>
        <p:spPr>
          <a:xfrm>
            <a:off x="2758350" y="301400"/>
            <a:ext cx="3627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Pruebas en video</a:t>
            </a:r>
            <a:endParaRPr/>
          </a:p>
        </p:txBody>
      </p:sp>
      <p:pic>
        <p:nvPicPr>
          <p:cNvPr id="529" name="Google Shape;529;p30" title="IA2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48575" y="989475"/>
            <a:ext cx="3627300" cy="36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31"/>
          <p:cNvSpPr txBox="1"/>
          <p:nvPr>
            <p:ph type="ctrTitle"/>
          </p:nvPr>
        </p:nvSpPr>
        <p:spPr>
          <a:xfrm>
            <a:off x="152400" y="68575"/>
            <a:ext cx="4974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Prueba enviada a kaggle</a:t>
            </a:r>
            <a:endParaRPr/>
          </a:p>
        </p:txBody>
      </p:sp>
      <p:pic>
        <p:nvPicPr>
          <p:cNvPr id="535" name="Google Shape;53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015100"/>
            <a:ext cx="7089675" cy="71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6" name="Google Shape;53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1" y="1789124"/>
            <a:ext cx="6057026" cy="101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944873"/>
            <a:ext cx="8694525" cy="77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388" y="666138"/>
            <a:ext cx="3857625" cy="923925"/>
          </a:xfrm>
          <a:prstGeom prst="rect">
            <a:avLst/>
          </a:prstGeom>
          <a:noFill/>
          <a:ln>
            <a:noFill/>
          </a:ln>
        </p:spPr>
      </p:pic>
      <p:sp>
        <p:nvSpPr>
          <p:cNvPr id="539" name="Google Shape;539;p31"/>
          <p:cNvSpPr txBox="1"/>
          <p:nvPr/>
        </p:nvSpPr>
        <p:spPr>
          <a:xfrm>
            <a:off x="6151425" y="897263"/>
            <a:ext cx="2695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-"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79726 imágenes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